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43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  <a:srgbClr val="002060"/>
    <a:srgbClr val="E9E3E0"/>
    <a:srgbClr val="333F48"/>
    <a:srgbClr val="FF00FF"/>
    <a:srgbClr val="DED5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2BB165-ADE0-4CCF-A657-9E7B69C055F3}" v="446" dt="2026-03-09T11:19:07.0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0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en CHAVANEL - STUDEFFI" userId="15f522f6-aef7-4493-9c6d-0723ec297e24" providerId="ADAL" clId="{DA683C56-B251-4F68-BC1B-B5004BF8831C}"/>
    <pc:docChg chg="undo redo custSel modSld">
      <pc:chgData name="Julien CHAVANEL - STUDEFFI" userId="15f522f6-aef7-4493-9c6d-0723ec297e24" providerId="ADAL" clId="{DA683C56-B251-4F68-BC1B-B5004BF8831C}" dt="2026-03-09T11:22:19.966" v="476" actId="1035"/>
      <pc:docMkLst>
        <pc:docMk/>
      </pc:docMkLst>
      <pc:sldChg chg="addSp delSp modSp mod">
        <pc:chgData name="Julien CHAVANEL - STUDEFFI" userId="15f522f6-aef7-4493-9c6d-0723ec297e24" providerId="ADAL" clId="{DA683C56-B251-4F68-BC1B-B5004BF8831C}" dt="2026-03-09T11:22:19.966" v="476" actId="1035"/>
        <pc:sldMkLst>
          <pc:docMk/>
          <pc:sldMk cId="1631426923" sldId="343"/>
        </pc:sldMkLst>
        <pc:spChg chg="mod">
          <ac:chgData name="Julien CHAVANEL - STUDEFFI" userId="15f522f6-aef7-4493-9c6d-0723ec297e24" providerId="ADAL" clId="{DA683C56-B251-4F68-BC1B-B5004BF8831C}" dt="2026-03-09T11:03:57.449" v="10" actId="20577"/>
          <ac:spMkLst>
            <pc:docMk/>
            <pc:sldMk cId="1631426923" sldId="343"/>
            <ac:spMk id="2" creationId="{6526C7ED-C751-AEDA-2E5D-59FA58993145}"/>
          </ac:spMkLst>
        </pc:spChg>
        <pc:spChg chg="del mod">
          <ac:chgData name="Julien CHAVANEL - STUDEFFI" userId="15f522f6-aef7-4493-9c6d-0723ec297e24" providerId="ADAL" clId="{DA683C56-B251-4F68-BC1B-B5004BF8831C}" dt="2026-03-09T11:17:05.679" v="281" actId="478"/>
          <ac:spMkLst>
            <pc:docMk/>
            <pc:sldMk cId="1631426923" sldId="343"/>
            <ac:spMk id="7" creationId="{7F94C7E4-538C-385C-6F35-27C81BE4FDB3}"/>
          </ac:spMkLst>
        </pc:spChg>
        <pc:spChg chg="mod">
          <ac:chgData name="Julien CHAVANEL - STUDEFFI" userId="15f522f6-aef7-4493-9c6d-0723ec297e24" providerId="ADAL" clId="{DA683C56-B251-4F68-BC1B-B5004BF8831C}" dt="2026-03-09T11:22:19.966" v="476" actId="1035"/>
          <ac:spMkLst>
            <pc:docMk/>
            <pc:sldMk cId="1631426923" sldId="343"/>
            <ac:spMk id="25" creationId="{0F419D06-8423-D4C9-3754-2C868715F2F0}"/>
          </ac:spMkLst>
        </pc:spChg>
        <pc:spChg chg="add mod">
          <ac:chgData name="Julien CHAVANEL - STUDEFFI" userId="15f522f6-aef7-4493-9c6d-0723ec297e24" providerId="ADAL" clId="{DA683C56-B251-4F68-BC1B-B5004BF8831C}" dt="2026-03-09T11:19:07.032" v="445" actId="1036"/>
          <ac:spMkLst>
            <pc:docMk/>
            <pc:sldMk cId="1631426923" sldId="343"/>
            <ac:spMk id="32" creationId="{72346A8B-701B-4178-1EC7-F19D59AF5080}"/>
          </ac:spMkLst>
        </pc:spChg>
        <pc:spChg chg="add del">
          <ac:chgData name="Julien CHAVANEL - STUDEFFI" userId="15f522f6-aef7-4493-9c6d-0723ec297e24" providerId="ADAL" clId="{DA683C56-B251-4F68-BC1B-B5004BF8831C}" dt="2026-03-09T11:16:34.338" v="179" actId="22"/>
          <ac:spMkLst>
            <pc:docMk/>
            <pc:sldMk cId="1631426923" sldId="343"/>
            <ac:spMk id="34" creationId="{ECFD0B0B-EA38-BC87-006C-383BEAC31A6F}"/>
          </ac:spMkLst>
        </pc:spChg>
        <pc:spChg chg="add mod">
          <ac:chgData name="Julien CHAVANEL - STUDEFFI" userId="15f522f6-aef7-4493-9c6d-0723ec297e24" providerId="ADAL" clId="{DA683C56-B251-4F68-BC1B-B5004BF8831C}" dt="2026-03-09T11:19:07.032" v="445" actId="1036"/>
          <ac:spMkLst>
            <pc:docMk/>
            <pc:sldMk cId="1631426923" sldId="343"/>
            <ac:spMk id="36" creationId="{3E39B726-EF9C-E8F2-EF85-BDCC2DDAC004}"/>
          </ac:spMkLst>
        </pc:spChg>
        <pc:spChg chg="add mod ord">
          <ac:chgData name="Julien CHAVANEL - STUDEFFI" userId="15f522f6-aef7-4493-9c6d-0723ec297e24" providerId="ADAL" clId="{DA683C56-B251-4F68-BC1B-B5004BF8831C}" dt="2026-03-09T11:18:56.762" v="428" actId="171"/>
          <ac:spMkLst>
            <pc:docMk/>
            <pc:sldMk cId="1631426923" sldId="343"/>
            <ac:spMk id="37" creationId="{39D00532-CC00-9BF6-9734-1AD2C5B133A1}"/>
          </ac:spMkLst>
        </pc:spChg>
        <pc:picChg chg="mod">
          <ac:chgData name="Julien CHAVANEL - STUDEFFI" userId="15f522f6-aef7-4493-9c6d-0723ec297e24" providerId="ADAL" clId="{DA683C56-B251-4F68-BC1B-B5004BF8831C}" dt="2026-03-09T11:12:54.224" v="148" actId="1035"/>
          <ac:picMkLst>
            <pc:docMk/>
            <pc:sldMk cId="1631426923" sldId="343"/>
            <ac:picMk id="20" creationId="{B1FDA595-89CC-B579-8DE1-5B6C1644763D}"/>
          </ac:picMkLst>
        </pc:picChg>
        <pc:picChg chg="mod">
          <ac:chgData name="Julien CHAVANEL - STUDEFFI" userId="15f522f6-aef7-4493-9c6d-0723ec297e24" providerId="ADAL" clId="{DA683C56-B251-4F68-BC1B-B5004BF8831C}" dt="2026-03-09T11:22:13.687" v="471" actId="1036"/>
          <ac:picMkLst>
            <pc:docMk/>
            <pc:sldMk cId="1631426923" sldId="343"/>
            <ac:picMk id="24" creationId="{9CF551C5-2AE3-32ED-7028-FE76B094D3F3}"/>
          </ac:picMkLst>
        </pc:picChg>
        <pc:cxnChg chg="del">
          <ac:chgData name="Julien CHAVANEL - STUDEFFI" userId="15f522f6-aef7-4493-9c6d-0723ec297e24" providerId="ADAL" clId="{DA683C56-B251-4F68-BC1B-B5004BF8831C}" dt="2026-03-09T11:10:14.194" v="12" actId="478"/>
          <ac:cxnSpMkLst>
            <pc:docMk/>
            <pc:sldMk cId="1631426923" sldId="343"/>
            <ac:cxnSpMk id="26" creationId="{AB2AFC2B-DEA3-A80A-0E67-FAB32BB61E02}"/>
          </ac:cxnSpMkLst>
        </pc:cxnChg>
        <pc:cxnChg chg="add mod">
          <ac:chgData name="Julien CHAVANEL - STUDEFFI" userId="15f522f6-aef7-4493-9c6d-0723ec297e24" providerId="ADAL" clId="{DA683C56-B251-4F68-BC1B-B5004BF8831C}" dt="2026-03-09T11:10:10.892" v="11" actId="571"/>
          <ac:cxnSpMkLst>
            <pc:docMk/>
            <pc:sldMk cId="1631426923" sldId="343"/>
            <ac:cxnSpMk id="29" creationId="{29C8FB92-864B-B86D-061F-7517816ED399}"/>
          </ac:cxnSpMkLst>
        </pc:cxnChg>
        <pc:cxnChg chg="add mod">
          <ac:chgData name="Julien CHAVANEL - STUDEFFI" userId="15f522f6-aef7-4493-9c6d-0723ec297e24" providerId="ADAL" clId="{DA683C56-B251-4F68-BC1B-B5004BF8831C}" dt="2026-03-09T11:10:38.367" v="141" actId="1038"/>
          <ac:cxnSpMkLst>
            <pc:docMk/>
            <pc:sldMk cId="1631426923" sldId="343"/>
            <ac:cxnSpMk id="30" creationId="{A9945E14-FB58-5515-8AD7-8294DD7D27CF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EAD6A9DC-21EE-D11A-741A-62FEB052D8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B2493FD-D0D1-2249-7928-30C17CD4266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B1A036-AF3B-4123-8620-E1606983879E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F9A3FCE-80AC-DA30-44E4-54EE44A148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424355-C9B1-4718-645E-E8AEAD99C3F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D72ED-9910-4C17-A93E-AAAAD66163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836709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C9883D-1E3E-48BA-9E6E-A6CAF8B660DC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19DDE5-A446-421E-9E37-C670A27857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322991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16:notes"/>
          <p:cNvSpPr txBox="1">
            <a:spLocks noGrp="1"/>
          </p:cNvSpPr>
          <p:nvPr>
            <p:ph type="body" idx="1"/>
          </p:nvPr>
        </p:nvSpPr>
        <p:spPr>
          <a:xfrm>
            <a:off x="704158" y="5346974"/>
            <a:ext cx="5633259" cy="4374798"/>
          </a:xfrm>
          <a:prstGeom prst="rect">
            <a:avLst/>
          </a:prstGeom>
        </p:spPr>
        <p:txBody>
          <a:bodyPr spcFirstLastPara="1" wrap="square" lIns="94762" tIns="47368" rIns="94762" bIns="4736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424" name="Google Shape;424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87325" y="1389063"/>
            <a:ext cx="6667500" cy="3749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80108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14EA81-3269-5805-F0E1-F2CE07A61E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D582D9E-927E-9EFB-0828-F87862057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9F7499-03E2-B848-D997-2AFCDDC15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F7E7-95C1-480E-8E19-886E6EA86057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46D98C-C48E-4FFD-6B1C-471C592EA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1182B7-B4FF-8330-5F79-1FB6644AA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BC094-2F80-497F-B646-03B22C5F1A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6394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E9AE04-5CB2-4C90-E8B1-05A495A99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383B954-D760-381B-8754-4F907EB5DD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4DC222-2056-6AAE-E265-A6320B151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F7E7-95C1-480E-8E19-886E6EA86057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EB198C-A904-A943-FECB-9E64EA3E3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CF908F-D196-44DB-B8C5-5448D3952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BC094-2F80-497F-B646-03B22C5F1A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83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91EFF87-A4AA-0611-FB34-AE88721E94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8FEAAA2-3A24-A8CA-0396-8EBFB69D36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7DB2F6-22AB-8226-9857-1D46BA834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F7E7-95C1-480E-8E19-886E6EA86057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B35398-7860-5886-0D3C-FF0854EE5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BD89E1-FE22-4BFB-EAB3-ECAC0436A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BC094-2F80-497F-B646-03B22C5F1A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4310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yle 8">
  <p:cSld name="Style 8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14"/>
          <p:cNvPicPr preferRelativeResize="0"/>
          <p:nvPr/>
        </p:nvPicPr>
        <p:blipFill rotWithShape="1"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90631" y="160635"/>
            <a:ext cx="798926" cy="125146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1" name="Google Shape;121;p14"/>
          <p:cNvCxnSpPr/>
          <p:nvPr/>
        </p:nvCxnSpPr>
        <p:spPr>
          <a:xfrm>
            <a:off x="-190631" y="5125452"/>
            <a:ext cx="2526436" cy="1750741"/>
          </a:xfrm>
          <a:prstGeom prst="straightConnector1">
            <a:avLst/>
          </a:prstGeom>
          <a:noFill/>
          <a:ln w="9525" cap="flat" cmpd="sng">
            <a:solidFill>
              <a:srgbClr val="E9E3E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2" name="Google Shape;122;p14"/>
          <p:cNvCxnSpPr/>
          <p:nvPr/>
        </p:nvCxnSpPr>
        <p:spPr>
          <a:xfrm>
            <a:off x="0" y="3789425"/>
            <a:ext cx="1620253" cy="3086768"/>
          </a:xfrm>
          <a:prstGeom prst="straightConnector1">
            <a:avLst/>
          </a:prstGeom>
          <a:noFill/>
          <a:ln w="9525" cap="flat" cmpd="sng">
            <a:solidFill>
              <a:srgbClr val="8F969B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3" name="Google Shape;123;p14"/>
          <p:cNvSpPr/>
          <p:nvPr/>
        </p:nvSpPr>
        <p:spPr>
          <a:xfrm>
            <a:off x="0" y="6680200"/>
            <a:ext cx="12192000" cy="177800"/>
          </a:xfrm>
          <a:prstGeom prst="rect">
            <a:avLst/>
          </a:prstGeom>
          <a:solidFill>
            <a:srgbClr val="333F4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4" name="Google Shape;124;p14"/>
          <p:cNvPicPr preferRelativeResize="0"/>
          <p:nvPr/>
        </p:nvPicPr>
        <p:blipFill rotWithShape="1">
          <a:blip r:embed="rId3" cstate="email">
            <a:alphaModFix amt="6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23450" y="6408589"/>
            <a:ext cx="945100" cy="94654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14"/>
          <p:cNvSpPr txBox="1"/>
          <p:nvPr/>
        </p:nvSpPr>
        <p:spPr>
          <a:xfrm>
            <a:off x="8204886" y="6314722"/>
            <a:ext cx="383210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200" b="1">
                <a:solidFill>
                  <a:srgbClr val="333F48"/>
                </a:solidFill>
                <a:latin typeface="Open Sans ExtraBold"/>
                <a:ea typeface="Open Sans ExtraBold"/>
                <a:cs typeface="Open Sans ExtraBold"/>
                <a:sym typeface="Open Sans ExtraBold"/>
              </a:rPr>
              <a:t>‹N°›</a:t>
            </a:fld>
            <a:endParaRPr sz="1400" b="1">
              <a:solidFill>
                <a:srgbClr val="333F48"/>
              </a:solidFill>
              <a:latin typeface="Open Sans ExtraBold"/>
              <a:ea typeface="Open Sans ExtraBold"/>
              <a:cs typeface="Open Sans ExtraBold"/>
              <a:sym typeface="Open Sans ExtraBold"/>
            </a:endParaRPr>
          </a:p>
        </p:txBody>
      </p:sp>
      <p:pic>
        <p:nvPicPr>
          <p:cNvPr id="126" name="Google Shape;126;p14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17161" y="-434898"/>
            <a:ext cx="3057470" cy="35174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4493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2ACEA5-B6D1-C61F-F291-57051732B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28ED11-00A1-5533-A2DF-2813F4AEA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56FAFC-67F2-E3F4-4AA4-87A93161E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F7E7-95C1-480E-8E19-886E6EA86057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C616AD-A977-330F-CD1C-71BF87EB8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CEDAD7-0C94-930D-A08D-66CB96EC1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BC094-2F80-497F-B646-03B22C5F1A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9924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C7BBB8-57A0-A7C6-52B3-60C7D4E6A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39561A0-8F2F-B3DA-CAB2-101A24AB7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C1FDD6-FE57-17A3-40F6-085F7224F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F7E7-95C1-480E-8E19-886E6EA86057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219D21-64F6-492F-454A-0DA197B7A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B6473A-1E14-01C1-7EB1-BF4141701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BC094-2F80-497F-B646-03B22C5F1A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4540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21FE8F-FF38-A440-D720-A22D02248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BE1E05-6D31-318F-8224-88CCDF3FC9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8DD792F-EFA7-C862-AFC1-7027DE32BF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33E00A-003C-233F-F0D2-57ABD4BAC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F7E7-95C1-480E-8E19-886E6EA86057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4F4321-4174-3EF2-09FF-64A59775F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0C53F76-DFEC-A8AE-1D4D-D82095B27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BC094-2F80-497F-B646-03B22C5F1A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4148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B9C641-51CB-C99B-91F5-5C57E5983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5F89A74-F517-E619-3279-9253422D0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F7EF6AA-A2A3-5EFF-16E1-DD1BD2D119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F4E11D7-D91D-8FC3-FD55-AD16B18569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C00189B-0CE2-2354-C9CD-C3D6DB8916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23C008B-1ED2-B81D-FCC3-032DA1EEA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F7E7-95C1-480E-8E19-886E6EA86057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5AE100B-8922-99AE-97BA-A823AF7D2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567E648-916D-8B84-57D6-AE436F96B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BC094-2F80-497F-B646-03B22C5F1A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147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7CFB15-E761-B42A-645E-1E206210C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0C73978-9583-89ED-D327-BCC6F729D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F7E7-95C1-480E-8E19-886E6EA86057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D44D728-6051-1D46-AC8B-E14A47DAA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90E417C-E005-00CB-4053-7B48921BB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BC094-2F80-497F-B646-03B22C5F1A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3409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5ABCF14-4F17-44EF-5AB7-659DF4AED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F7E7-95C1-480E-8E19-886E6EA86057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1951F1E-D630-31E2-1502-F22DB2332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94966FB-1DF1-2F8B-559B-EFF79214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BC094-2F80-497F-B646-03B22C5F1A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4614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39F601-4790-F046-5AB7-E74AFD197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AFC25C-208A-0582-82BB-0DAD70B98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9D040E0-B71E-A840-39E4-BFB7C9D4F6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4D473BD-03B4-A28A-7E86-C339D35B9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F7E7-95C1-480E-8E19-886E6EA86057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7F0EA8-4CD3-4608-6FF4-8AF4FEBD3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C1F7A46-AA25-2EFD-F252-B71B24D6A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BC094-2F80-497F-B646-03B22C5F1A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0249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44B91E-683B-4D98-6546-F400A648E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20A5592-E47E-50D6-A33A-79D1E4D66C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1B447FA-D720-A4C0-014F-43BB4A7D59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77543F3-F152-76D3-1D0A-9B37E4CE4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6F7E7-95C1-480E-8E19-886E6EA86057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ADCAA92-FF13-A9BB-1686-1FE278075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EAE38B-F012-4D01-5FC9-3EAE1346B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BC094-2F80-497F-B646-03B22C5F1A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081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4F2B30A-18D1-1457-A2CE-685637CCA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18E755D-B463-A3F9-EC18-62CC75DC7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37C844-EDE9-DDAF-A449-8EC30CF8B3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6F7E7-95C1-480E-8E19-886E6EA86057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4C592-37FF-CD66-A062-2871B6232E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386AB3-BF12-ADD6-51B3-2050D108E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BC094-2F80-497F-B646-03B22C5F1A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933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jp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12A11A89-43A9-4E79-6825-7BEBF94D28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1361" y="0"/>
            <a:ext cx="820639" cy="980323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020FCD5-9235-36C6-1494-CA8FA82F25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2150350" cy="96125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25E6ABB-EAF5-7884-86BD-0B199AF85614}"/>
              </a:ext>
            </a:extLst>
          </p:cNvPr>
          <p:cNvSpPr txBox="1"/>
          <p:nvPr/>
        </p:nvSpPr>
        <p:spPr>
          <a:xfrm>
            <a:off x="3534964" y="2477852"/>
            <a:ext cx="49893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/>
              <a:t>Augmentation</a:t>
            </a:r>
            <a:r>
              <a:rPr lang="fr-FR" sz="1600" dirty="0"/>
              <a:t> </a:t>
            </a:r>
            <a:r>
              <a:rPr lang="fr-FR" sz="1600" b="1" dirty="0"/>
              <a:t>importante</a:t>
            </a:r>
            <a:r>
              <a:rPr lang="fr-FR" sz="1600" dirty="0"/>
              <a:t> sur le marché à </a:t>
            </a:r>
            <a:r>
              <a:rPr lang="fr-FR" sz="1600" b="1" dirty="0"/>
              <a:t>court terme </a:t>
            </a:r>
          </a:p>
          <a:p>
            <a:pPr algn="ctr"/>
            <a:r>
              <a:rPr lang="fr-FR" sz="1600" dirty="0"/>
              <a:t>(CAL 27 = prix de l’énergie future en 2027)</a:t>
            </a:r>
          </a:p>
          <a:p>
            <a:pPr algn="ctr"/>
            <a:r>
              <a:rPr lang="fr-FR" sz="1600" dirty="0"/>
              <a:t> </a:t>
            </a:r>
          </a:p>
          <a:p>
            <a:pPr algn="ctr"/>
            <a:endParaRPr lang="fr-FR" sz="1600" dirty="0"/>
          </a:p>
          <a:p>
            <a:pPr algn="ctr"/>
            <a:endParaRPr lang="fr-FR" sz="1600" dirty="0"/>
          </a:p>
          <a:p>
            <a:pPr algn="ctr"/>
            <a:endParaRPr lang="fr-FR" sz="1600" dirty="0"/>
          </a:p>
          <a:p>
            <a:pPr algn="ctr"/>
            <a:endParaRPr lang="fr-FR" sz="1600" dirty="0"/>
          </a:p>
          <a:p>
            <a:pPr algn="ctr"/>
            <a:r>
              <a:rPr lang="fr-FR" sz="1600" b="1" dirty="0"/>
              <a:t>Impact</a:t>
            </a:r>
            <a:r>
              <a:rPr lang="fr-FR" sz="1600" dirty="0"/>
              <a:t> beaucoup plus </a:t>
            </a:r>
            <a:r>
              <a:rPr lang="fr-FR" sz="1600" b="1" dirty="0"/>
              <a:t>modéré</a:t>
            </a:r>
            <a:r>
              <a:rPr lang="fr-FR" sz="1600" dirty="0"/>
              <a:t> sur le </a:t>
            </a:r>
            <a:r>
              <a:rPr lang="fr-FR" sz="1600" b="1" dirty="0"/>
              <a:t>moyen/long terme</a:t>
            </a:r>
            <a:r>
              <a:rPr lang="fr-FR" sz="1600" dirty="0"/>
              <a:t> (CAL 28 – 29 -30)</a:t>
            </a:r>
          </a:p>
        </p:txBody>
      </p:sp>
      <p:pic>
        <p:nvPicPr>
          <p:cNvPr id="8" name="Graphique 7" descr="Éclair avec un remplissage uni">
            <a:extLst>
              <a:ext uri="{FF2B5EF4-FFF2-40B4-BE49-F238E27FC236}">
                <a16:creationId xmlns:a16="http://schemas.microsoft.com/office/drawing/2014/main" id="{DDA2DCF7-026A-C70A-B6F1-ECA90CBACD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164697" y="3216475"/>
            <a:ext cx="583247" cy="583247"/>
          </a:xfrm>
          <a:prstGeom prst="rect">
            <a:avLst/>
          </a:prstGeom>
        </p:spPr>
      </p:pic>
      <p:pic>
        <p:nvPicPr>
          <p:cNvPr id="9" name="Graphique 8" descr="Feu avec un remplissage uni">
            <a:extLst>
              <a:ext uri="{FF2B5EF4-FFF2-40B4-BE49-F238E27FC236}">
                <a16:creationId xmlns:a16="http://schemas.microsoft.com/office/drawing/2014/main" id="{A7BDFE01-1D60-D814-6A47-DCAC97D7B32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692527" y="3216354"/>
            <a:ext cx="556561" cy="556561"/>
          </a:xfrm>
          <a:prstGeom prst="rect">
            <a:avLst/>
          </a:prstGeom>
        </p:spPr>
      </p:pic>
      <p:sp>
        <p:nvSpPr>
          <p:cNvPr id="10" name="Parallélogramme 9">
            <a:extLst>
              <a:ext uri="{FF2B5EF4-FFF2-40B4-BE49-F238E27FC236}">
                <a16:creationId xmlns:a16="http://schemas.microsoft.com/office/drawing/2014/main" id="{2BD4A11D-CDAF-E7D3-779F-87D2E4D16CAC}"/>
              </a:ext>
            </a:extLst>
          </p:cNvPr>
          <p:cNvSpPr/>
          <p:nvPr/>
        </p:nvSpPr>
        <p:spPr>
          <a:xfrm>
            <a:off x="2743262" y="736410"/>
            <a:ext cx="6451600" cy="642994"/>
          </a:xfrm>
          <a:prstGeom prst="parallelogram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914377">
              <a:defRPr/>
            </a:pPr>
            <a:r>
              <a:rPr lang="fr-FR" b="1" dirty="0">
                <a:solidFill>
                  <a:prstClr val="white">
                    <a:lumMod val="95000"/>
                  </a:prst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Zoom sur la situation au Moyen-Orient </a:t>
            </a:r>
          </a:p>
          <a:p>
            <a:pPr algn="ctr" defTabSz="914377">
              <a:defRPr/>
            </a:pPr>
            <a:r>
              <a:rPr lang="fr-FR" b="1" dirty="0">
                <a:solidFill>
                  <a:prstClr val="white">
                    <a:lumMod val="95000"/>
                  </a:prst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et impacts sur le marché des énergies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9AD1786C-5979-95E5-8476-5BBD9549BFF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27054" y="130794"/>
            <a:ext cx="1839383" cy="537348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B1FDA595-89CC-B579-8DE1-5B6C1644763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580"/>
          <a:stretch>
            <a:fillRect/>
          </a:stretch>
        </p:blipFill>
        <p:spPr>
          <a:xfrm>
            <a:off x="5566263" y="1588453"/>
            <a:ext cx="716499" cy="619197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4CDBD446-0E73-AAF8-576B-2B8F1554335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748" b="13890"/>
          <a:stretch>
            <a:fillRect/>
          </a:stretch>
        </p:blipFill>
        <p:spPr>
          <a:xfrm>
            <a:off x="1073810" y="1645848"/>
            <a:ext cx="1068724" cy="495490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9CF551C5-2AE3-32ED-7028-FE76B094D3F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604"/>
          <a:stretch>
            <a:fillRect/>
          </a:stretch>
        </p:blipFill>
        <p:spPr>
          <a:xfrm>
            <a:off x="10030943" y="1310562"/>
            <a:ext cx="1068723" cy="923330"/>
          </a:xfrm>
          <a:prstGeom prst="rect">
            <a:avLst/>
          </a:prstGeom>
        </p:spPr>
      </p:pic>
      <p:sp>
        <p:nvSpPr>
          <p:cNvPr id="25" name="ZoneTexte 24">
            <a:extLst>
              <a:ext uri="{FF2B5EF4-FFF2-40B4-BE49-F238E27FC236}">
                <a16:creationId xmlns:a16="http://schemas.microsoft.com/office/drawing/2014/main" id="{0F419D06-8423-D4C9-3754-2C868715F2F0}"/>
              </a:ext>
            </a:extLst>
          </p:cNvPr>
          <p:cNvSpPr txBox="1"/>
          <p:nvPr/>
        </p:nvSpPr>
        <p:spPr>
          <a:xfrm>
            <a:off x="8822837" y="2363689"/>
            <a:ext cx="350419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/>
              <a:t>Et maintenant, que faire ? </a:t>
            </a:r>
          </a:p>
          <a:p>
            <a:pPr algn="ctr"/>
            <a:endParaRPr lang="fr-FR" sz="1600" b="1" dirty="0"/>
          </a:p>
          <a:p>
            <a:pPr algn="ctr"/>
            <a:endParaRPr lang="fr-FR" sz="1600" b="1" dirty="0"/>
          </a:p>
          <a:p>
            <a:pPr marL="342900" indent="-342900">
              <a:buAutoNum type="arabicPeriod"/>
            </a:pPr>
            <a:endParaRPr lang="fr-FR" sz="1600" dirty="0"/>
          </a:p>
          <a:p>
            <a:pPr marL="342900" indent="-342900">
              <a:buAutoNum type="arabicPeriod"/>
            </a:pPr>
            <a:r>
              <a:rPr lang="fr-FR" sz="1600" b="1" dirty="0"/>
              <a:t>Ne</a:t>
            </a:r>
            <a:r>
              <a:rPr lang="fr-FR" sz="1600" dirty="0"/>
              <a:t> </a:t>
            </a:r>
            <a:r>
              <a:rPr lang="fr-FR" sz="1600" b="1" dirty="0"/>
              <a:t>pas céder </a:t>
            </a:r>
            <a:r>
              <a:rPr lang="fr-FR" sz="1600" dirty="0"/>
              <a:t>à la </a:t>
            </a:r>
            <a:r>
              <a:rPr lang="fr-FR" sz="1600" b="1" dirty="0"/>
              <a:t>panique</a:t>
            </a:r>
          </a:p>
          <a:p>
            <a:pPr marL="342900" indent="-342900">
              <a:buAutoNum type="arabicPeriod"/>
            </a:pPr>
            <a:endParaRPr lang="fr-FR" sz="1600" dirty="0"/>
          </a:p>
          <a:p>
            <a:pPr marL="342900" indent="-342900">
              <a:buAutoNum type="arabicPeriod"/>
            </a:pPr>
            <a:r>
              <a:rPr lang="fr-FR" sz="1600" b="1" dirty="0"/>
              <a:t>Anticiper</a:t>
            </a:r>
            <a:r>
              <a:rPr lang="fr-FR" sz="1600" dirty="0"/>
              <a:t> sur sa </a:t>
            </a:r>
            <a:r>
              <a:rPr lang="fr-FR" sz="1600" b="1" dirty="0"/>
              <a:t>stratégie</a:t>
            </a:r>
            <a:r>
              <a:rPr lang="fr-FR" sz="1600" dirty="0"/>
              <a:t> </a:t>
            </a:r>
            <a:r>
              <a:rPr lang="fr-FR" sz="1600" b="1" dirty="0"/>
              <a:t>d’achat</a:t>
            </a:r>
          </a:p>
          <a:p>
            <a:pPr marL="342900" indent="-342900">
              <a:buAutoNum type="arabicPeriod"/>
            </a:pPr>
            <a:endParaRPr lang="fr-FR" sz="1600" dirty="0"/>
          </a:p>
          <a:p>
            <a:pPr marL="342900" indent="-342900">
              <a:buFontTx/>
              <a:buAutoNum type="arabicPeriod"/>
            </a:pPr>
            <a:r>
              <a:rPr lang="fr-FR" sz="1600" b="1" dirty="0"/>
              <a:t>Identifier</a:t>
            </a:r>
            <a:r>
              <a:rPr lang="fr-FR" sz="1600" dirty="0"/>
              <a:t> les </a:t>
            </a:r>
            <a:r>
              <a:rPr lang="fr-FR" sz="1600" b="1" dirty="0"/>
              <a:t>pistes d’optimisation   </a:t>
            </a:r>
            <a:r>
              <a:rPr lang="fr-FR" sz="1600" dirty="0"/>
              <a:t>de vos </a:t>
            </a:r>
            <a:r>
              <a:rPr lang="fr-FR" sz="1600" b="1" dirty="0"/>
              <a:t>consommations</a:t>
            </a:r>
          </a:p>
          <a:p>
            <a:endParaRPr lang="fr-FR" sz="16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526C7ED-C751-AEDA-2E5D-59FA58993145}"/>
              </a:ext>
            </a:extLst>
          </p:cNvPr>
          <p:cNvSpPr txBox="1"/>
          <p:nvPr/>
        </p:nvSpPr>
        <p:spPr>
          <a:xfrm>
            <a:off x="283742" y="2309305"/>
            <a:ext cx="264886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Le conflit s’envenime de jour en jour. </a:t>
            </a:r>
          </a:p>
          <a:p>
            <a:pPr algn="ctr"/>
            <a:endParaRPr lang="fr-FR" sz="1600" dirty="0"/>
          </a:p>
          <a:p>
            <a:pPr algn="ctr"/>
            <a:r>
              <a:rPr lang="fr-FR" sz="1600" dirty="0"/>
              <a:t>En réaction, un </a:t>
            </a:r>
            <a:r>
              <a:rPr lang="fr-FR" sz="1600" b="1" dirty="0"/>
              <a:t>groupe de travail</a:t>
            </a:r>
            <a:r>
              <a:rPr lang="fr-FR" sz="1600" dirty="0"/>
              <a:t> a été créé par la </a:t>
            </a:r>
            <a:r>
              <a:rPr lang="fr-FR" sz="1600" b="1" dirty="0"/>
              <a:t>commission européenne</a:t>
            </a:r>
            <a:r>
              <a:rPr lang="fr-FR" sz="1600" dirty="0"/>
              <a:t>.</a:t>
            </a:r>
          </a:p>
          <a:p>
            <a:pPr algn="ctr"/>
            <a:endParaRPr lang="fr-FR" sz="1600" dirty="0"/>
          </a:p>
          <a:p>
            <a:pPr algn="ctr"/>
            <a:r>
              <a:rPr lang="fr-FR" sz="1600" dirty="0"/>
              <a:t>Discussions en cours pour réouvrir le </a:t>
            </a:r>
            <a:r>
              <a:rPr lang="fr-FR" sz="1600" b="1" dirty="0"/>
              <a:t>plus grand réservoir d’Europe </a:t>
            </a:r>
            <a:r>
              <a:rPr lang="fr-FR" sz="1600" dirty="0"/>
              <a:t>à Groningen. </a:t>
            </a:r>
          </a:p>
        </p:txBody>
      </p:sp>
      <p:pic>
        <p:nvPicPr>
          <p:cNvPr id="12" name="Graphique 11" descr="Éclair avec un remplissage uni">
            <a:extLst>
              <a:ext uri="{FF2B5EF4-FFF2-40B4-BE49-F238E27FC236}">
                <a16:creationId xmlns:a16="http://schemas.microsoft.com/office/drawing/2014/main" id="{01B07E5A-B1DE-43C8-0104-52CD096FAF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001155" y="4922713"/>
            <a:ext cx="583247" cy="583247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39D00532-CC00-9BF6-9734-1AD2C5B133A1}"/>
              </a:ext>
            </a:extLst>
          </p:cNvPr>
          <p:cNvSpPr/>
          <p:nvPr/>
        </p:nvSpPr>
        <p:spPr>
          <a:xfrm>
            <a:off x="5330457" y="6328206"/>
            <a:ext cx="1502585" cy="3434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Graphique 12" descr="Feu avec un remplissage uni">
            <a:extLst>
              <a:ext uri="{FF2B5EF4-FFF2-40B4-BE49-F238E27FC236}">
                <a16:creationId xmlns:a16="http://schemas.microsoft.com/office/drawing/2014/main" id="{CA084146-48B9-3D1D-C3B6-9C7129D7456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302770" y="4864986"/>
            <a:ext cx="556561" cy="556561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E1371CCF-7392-5F56-4239-6A69C3997ACA}"/>
              </a:ext>
            </a:extLst>
          </p:cNvPr>
          <p:cNvSpPr txBox="1"/>
          <p:nvPr/>
        </p:nvSpPr>
        <p:spPr>
          <a:xfrm>
            <a:off x="6599974" y="3146273"/>
            <a:ext cx="177927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+ 22 % </a:t>
            </a:r>
          </a:p>
          <a:p>
            <a:r>
              <a:rPr lang="fr-FR" sz="1200" i="1" dirty="0"/>
              <a:t>Entre le 27/02 et le 09/03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F75BA48-3DBD-F359-753A-5A75A4F261DE}"/>
              </a:ext>
            </a:extLst>
          </p:cNvPr>
          <p:cNvSpPr txBox="1"/>
          <p:nvPr/>
        </p:nvSpPr>
        <p:spPr>
          <a:xfrm>
            <a:off x="4174935" y="3164029"/>
            <a:ext cx="177927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+ 52 % </a:t>
            </a:r>
          </a:p>
          <a:p>
            <a:r>
              <a:rPr lang="fr-FR" sz="1200" i="1" dirty="0"/>
              <a:t>Entre le 27/02 et le 09/03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07C80E3E-1A05-351D-AF3D-BEA495B48827}"/>
              </a:ext>
            </a:extLst>
          </p:cNvPr>
          <p:cNvSpPr txBox="1"/>
          <p:nvPr/>
        </p:nvSpPr>
        <p:spPr>
          <a:xfrm>
            <a:off x="3847288" y="4867648"/>
            <a:ext cx="195450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Entre + 3 et + 18 %</a:t>
            </a:r>
            <a:endParaRPr lang="fr-FR" dirty="0"/>
          </a:p>
          <a:p>
            <a:r>
              <a:rPr lang="fr-FR" sz="1200" i="1" dirty="0"/>
              <a:t>Entre le 27/02 et le 09/03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E093E2D5-BC2B-167C-43DC-1E3B75B15A69}"/>
              </a:ext>
            </a:extLst>
          </p:cNvPr>
          <p:cNvSpPr txBox="1"/>
          <p:nvPr/>
        </p:nvSpPr>
        <p:spPr>
          <a:xfrm>
            <a:off x="6487160" y="4867549"/>
            <a:ext cx="205870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Entre + 2 % et + 5 %</a:t>
            </a:r>
            <a:endParaRPr lang="fr-FR" dirty="0"/>
          </a:p>
          <a:p>
            <a:r>
              <a:rPr lang="fr-FR" sz="1200" i="1" dirty="0"/>
              <a:t>Entre le 27/02 et le 09/03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8BFD33EF-0F2B-C345-14FF-CD3F3E467C93}"/>
              </a:ext>
            </a:extLst>
          </p:cNvPr>
          <p:cNvCxnSpPr>
            <a:cxnSpLocks/>
          </p:cNvCxnSpPr>
          <p:nvPr/>
        </p:nvCxnSpPr>
        <p:spPr>
          <a:xfrm>
            <a:off x="3178206" y="1830616"/>
            <a:ext cx="0" cy="36753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29C8FB92-864B-B86D-061F-7517816ED399}"/>
              </a:ext>
            </a:extLst>
          </p:cNvPr>
          <p:cNvCxnSpPr>
            <a:cxnSpLocks/>
          </p:cNvCxnSpPr>
          <p:nvPr/>
        </p:nvCxnSpPr>
        <p:spPr>
          <a:xfrm>
            <a:off x="-2088738" y="1755055"/>
            <a:ext cx="0" cy="367534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A9945E14-FB58-5515-8AD7-8294DD7D27CF}"/>
              </a:ext>
            </a:extLst>
          </p:cNvPr>
          <p:cNvCxnSpPr>
            <a:cxnSpLocks/>
          </p:cNvCxnSpPr>
          <p:nvPr/>
        </p:nvCxnSpPr>
        <p:spPr>
          <a:xfrm>
            <a:off x="8670818" y="1832321"/>
            <a:ext cx="0" cy="367363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Parallélogramme 31">
            <a:extLst>
              <a:ext uri="{FF2B5EF4-FFF2-40B4-BE49-F238E27FC236}">
                <a16:creationId xmlns:a16="http://schemas.microsoft.com/office/drawing/2014/main" id="{72346A8B-701B-4178-1EC7-F19D59AF5080}"/>
              </a:ext>
            </a:extLst>
          </p:cNvPr>
          <p:cNvSpPr/>
          <p:nvPr/>
        </p:nvSpPr>
        <p:spPr>
          <a:xfrm rot="10800000">
            <a:off x="2775355" y="6035191"/>
            <a:ext cx="6451600" cy="642993"/>
          </a:xfrm>
          <a:prstGeom prst="parallelogram">
            <a:avLst/>
          </a:prstGeom>
          <a:solidFill>
            <a:srgbClr val="70AD47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914377">
              <a:defRPr/>
            </a:pPr>
            <a:endParaRPr lang="fr-FR" b="1" dirty="0">
              <a:solidFill>
                <a:prstClr val="white">
                  <a:lumMod val="95000"/>
                </a:prst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3E39B726-EF9C-E8F2-EF85-BDCC2DDAC004}"/>
              </a:ext>
            </a:extLst>
          </p:cNvPr>
          <p:cNvSpPr txBox="1"/>
          <p:nvPr/>
        </p:nvSpPr>
        <p:spPr>
          <a:xfrm>
            <a:off x="2279718" y="6046586"/>
            <a:ext cx="7334054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Définir une stratégie d’achat permet de maîtriser ses budgets pour les années à venir.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Pour analyser vos pistes d’améliorations, nous vous invitons à contacter Julien CHAVANEL.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Julien.chavanel@studeffi.com – 06 95 73 51 50</a:t>
            </a:r>
          </a:p>
        </p:txBody>
      </p:sp>
    </p:spTree>
    <p:extLst>
      <p:ext uri="{BB962C8B-B14F-4D97-AF65-F5344CB8AC3E}">
        <p14:creationId xmlns:p14="http://schemas.microsoft.com/office/powerpoint/2010/main" val="16314269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9404f8b-94f8-461b-8dc1-240680160b29" xsi:nil="true"/>
    <SharedWithUsers xmlns="89404f8b-94f8-461b-8dc1-240680160b29">
      <UserInfo>
        <DisplayName>Hugo MAZIER - STUDEFFI</DisplayName>
        <AccountId>29</AccountId>
        <AccountType/>
      </UserInfo>
    </SharedWithUsers>
    <lcf76f155ced4ddcb4097134ff3c332f xmlns="b1688486-7064-4a18-b04f-7a8df009951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A12F1C0F2F4C4689681A8F13E128E1" ma:contentTypeVersion="15" ma:contentTypeDescription="Crée un document." ma:contentTypeScope="" ma:versionID="0c6edf1ebc39c10b9c32c6d49bbb8adf">
  <xsd:schema xmlns:xsd="http://www.w3.org/2001/XMLSchema" xmlns:xs="http://www.w3.org/2001/XMLSchema" xmlns:p="http://schemas.microsoft.com/office/2006/metadata/properties" xmlns:ns2="b1688486-7064-4a18-b04f-7a8df0099516" xmlns:ns3="89404f8b-94f8-461b-8dc1-240680160b29" targetNamespace="http://schemas.microsoft.com/office/2006/metadata/properties" ma:root="true" ma:fieldsID="b3c9fe8bb73659c96d8ebecaad8559d3" ns2:_="" ns3:_="">
    <xsd:import namespace="b1688486-7064-4a18-b04f-7a8df0099516"/>
    <xsd:import namespace="89404f8b-94f8-461b-8dc1-240680160b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688486-7064-4a18-b04f-7a8df00995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1229ad04-28cb-44a0-a338-c30778149d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404f8b-94f8-461b-8dc1-240680160b2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e673c7f-0b7b-4fce-a3da-87a5bc28b1b1}" ma:internalName="TaxCatchAll" ma:showField="CatchAllData" ma:web="89404f8b-94f8-461b-8dc1-240680160b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1C609E1-6152-4833-9BC0-69F5FE623B6B}">
  <ds:schemaRefs>
    <ds:schemaRef ds:uri="b1688486-7064-4a18-b04f-7a8df0099516"/>
    <ds:schemaRef ds:uri="89404f8b-94f8-461b-8dc1-240680160b29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9ECAF2C-F13E-469D-A57D-FA11B21080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99A6D7-DACE-42EB-881A-6019E08B99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688486-7064-4a18-b04f-7a8df0099516"/>
    <ds:schemaRef ds:uri="89404f8b-94f8-461b-8dc1-240680160b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2570</TotalTime>
  <Words>199</Words>
  <Application>Microsoft Office PowerPoint</Application>
  <PresentationFormat>Grand écran</PresentationFormat>
  <Paragraphs>35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Open Sans</vt:lpstr>
      <vt:lpstr>Open Sans ExtraBold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Cécile LE BORGNE</dc:creator>
  <cp:lastModifiedBy>Julien CHAVANEL - STUDEFFI</cp:lastModifiedBy>
  <cp:revision>36</cp:revision>
  <dcterms:created xsi:type="dcterms:W3CDTF">2023-10-13T08:25:44Z</dcterms:created>
  <dcterms:modified xsi:type="dcterms:W3CDTF">2026-03-09T11:22:29Z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0x01010031A12F1C0F2F4C4689681A8F13E128E1</vt:lpwstr>
  </property>
  <property fmtid="{D5CDD505-2E9C-101B-9397-08002B2CF9AE}" pid="3" name="Order">
    <vt:r8>1034200</vt:r8>
  </property>
  <property fmtid="{D5CDD505-2E9C-101B-9397-08002B2CF9AE}" pid="4" name="MediaServiceImageTags">
    <vt:lpwstr/>
  </property>
</Properties>
</file>